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nton" charset="1" panose="00000500000000000000"/>
      <p:regular r:id="rId16"/>
    </p:embeddedFont>
    <p:embeddedFont>
      <p:font typeface="Canva Sans" charset="1" panose="020B0503030501040103"/>
      <p:regular r:id="rId17"/>
    </p:embeddedFont>
    <p:embeddedFont>
      <p:font typeface="Canva Sans Bold" charset="1" panose="020B0803030501040103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jpe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62243">
                <a:alpha val="100000"/>
              </a:srgbClr>
            </a:gs>
            <a:gs pos="100000">
              <a:srgbClr val="01499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07828" y="8293863"/>
            <a:ext cx="11404317" cy="964437"/>
            <a:chOff x="0" y="0"/>
            <a:chExt cx="3003606" cy="2540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03606" cy="254008"/>
            </a:xfrm>
            <a:custGeom>
              <a:avLst/>
              <a:gdLst/>
              <a:ahLst/>
              <a:cxnLst/>
              <a:rect r="r" b="b" t="t" l="l"/>
              <a:pathLst>
                <a:path h="254008" w="3003606">
                  <a:moveTo>
                    <a:pt x="0" y="0"/>
                  </a:moveTo>
                  <a:lnTo>
                    <a:pt x="3003606" y="0"/>
                  </a:lnTo>
                  <a:lnTo>
                    <a:pt x="3003606" y="254008"/>
                  </a:lnTo>
                  <a:lnTo>
                    <a:pt x="0" y="254008"/>
                  </a:lnTo>
                  <a:close/>
                </a:path>
              </a:pathLst>
            </a:custGeom>
            <a:solidFill>
              <a:srgbClr val="06224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003606" cy="2921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true" rot="0">
            <a:off x="8319927" y="8335657"/>
            <a:ext cx="11420742" cy="2595623"/>
          </a:xfrm>
          <a:custGeom>
            <a:avLst/>
            <a:gdLst/>
            <a:ahLst/>
            <a:cxnLst/>
            <a:rect r="r" b="b" t="t" l="l"/>
            <a:pathLst>
              <a:path h="2595623" w="11420742">
                <a:moveTo>
                  <a:pt x="11420743" y="2595623"/>
                </a:moveTo>
                <a:lnTo>
                  <a:pt x="0" y="2595623"/>
                </a:lnTo>
                <a:lnTo>
                  <a:pt x="0" y="0"/>
                </a:lnTo>
                <a:lnTo>
                  <a:pt x="11420743" y="0"/>
                </a:lnTo>
                <a:lnTo>
                  <a:pt x="11420743" y="25956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5710371" y="-1045744"/>
            <a:ext cx="11420742" cy="2595623"/>
          </a:xfrm>
          <a:custGeom>
            <a:avLst/>
            <a:gdLst/>
            <a:ahLst/>
            <a:cxnLst/>
            <a:rect r="r" b="b" t="t" l="l"/>
            <a:pathLst>
              <a:path h="2595623" w="11420742">
                <a:moveTo>
                  <a:pt x="0" y="0"/>
                </a:moveTo>
                <a:lnTo>
                  <a:pt x="11420742" y="0"/>
                </a:lnTo>
                <a:lnTo>
                  <a:pt x="11420742" y="2595623"/>
                </a:lnTo>
                <a:lnTo>
                  <a:pt x="0" y="25956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51857" y="3133071"/>
            <a:ext cx="9122689" cy="2379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66"/>
              </a:lnSpc>
            </a:pPr>
            <a:r>
              <a:rPr lang="en-US" sz="8423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AUTOMATED RESUME        </a:t>
            </a:r>
          </a:p>
          <a:p>
            <a:pPr algn="l">
              <a:lnSpc>
                <a:spcPts val="9266"/>
              </a:lnSpc>
            </a:pPr>
            <a:r>
              <a:rPr lang="en-US" sz="8423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         SCREENING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7717711" y="5295900"/>
            <a:ext cx="1509233" cy="499419"/>
          </a:xfrm>
          <a:custGeom>
            <a:avLst/>
            <a:gdLst/>
            <a:ahLst/>
            <a:cxnLst/>
            <a:rect r="r" b="b" t="t" l="l"/>
            <a:pathLst>
              <a:path h="499419" w="1509233">
                <a:moveTo>
                  <a:pt x="0" y="0"/>
                </a:moveTo>
                <a:lnTo>
                  <a:pt x="1509233" y="0"/>
                </a:lnTo>
                <a:lnTo>
                  <a:pt x="1509233" y="499419"/>
                </a:lnTo>
                <a:lnTo>
                  <a:pt x="0" y="49941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226944" y="2123697"/>
            <a:ext cx="8449975" cy="4746070"/>
          </a:xfrm>
          <a:custGeom>
            <a:avLst/>
            <a:gdLst/>
            <a:ahLst/>
            <a:cxnLst/>
            <a:rect r="r" b="b" t="t" l="l"/>
            <a:pathLst>
              <a:path h="4746070" w="8449975">
                <a:moveTo>
                  <a:pt x="0" y="0"/>
                </a:moveTo>
                <a:lnTo>
                  <a:pt x="8449975" y="0"/>
                </a:lnTo>
                <a:lnTo>
                  <a:pt x="8449975" y="4746069"/>
                </a:lnTo>
                <a:lnTo>
                  <a:pt x="0" y="474606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33500" y="6620521"/>
            <a:ext cx="7289490" cy="609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30"/>
              </a:lnSpc>
            </a:pPr>
            <a:r>
              <a:rPr lang="en-US" sz="359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Smart</a:t>
            </a:r>
            <a:r>
              <a:rPr lang="en-US" sz="359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and Automated Future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62243">
                <a:alpha val="100000"/>
              </a:srgbClr>
            </a:gs>
            <a:gs pos="100000">
              <a:srgbClr val="01499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21043" y="2263476"/>
            <a:ext cx="21730086" cy="5760048"/>
            <a:chOff x="0" y="0"/>
            <a:chExt cx="5723150" cy="15170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723150" cy="1517050"/>
            </a:xfrm>
            <a:custGeom>
              <a:avLst/>
              <a:gdLst/>
              <a:ahLst/>
              <a:cxnLst/>
              <a:rect r="r" b="b" t="t" l="l"/>
              <a:pathLst>
                <a:path h="1517050" w="5723150">
                  <a:moveTo>
                    <a:pt x="0" y="0"/>
                  </a:moveTo>
                  <a:lnTo>
                    <a:pt x="5723150" y="0"/>
                  </a:lnTo>
                  <a:lnTo>
                    <a:pt x="5723150" y="1517050"/>
                  </a:lnTo>
                  <a:lnTo>
                    <a:pt x="0" y="1517050"/>
                  </a:lnTo>
                  <a:close/>
                </a:path>
              </a:pathLst>
            </a:custGeom>
            <a:solidFill>
              <a:srgbClr val="06224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723150" cy="15551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true" rot="0">
            <a:off x="8454114" y="8474681"/>
            <a:ext cx="11420742" cy="2595623"/>
          </a:xfrm>
          <a:custGeom>
            <a:avLst/>
            <a:gdLst/>
            <a:ahLst/>
            <a:cxnLst/>
            <a:rect r="r" b="b" t="t" l="l"/>
            <a:pathLst>
              <a:path h="2595623" w="11420742">
                <a:moveTo>
                  <a:pt x="11420742" y="2595624"/>
                </a:moveTo>
                <a:lnTo>
                  <a:pt x="0" y="2595624"/>
                </a:lnTo>
                <a:lnTo>
                  <a:pt x="0" y="0"/>
                </a:lnTo>
                <a:lnTo>
                  <a:pt x="11420742" y="0"/>
                </a:lnTo>
                <a:lnTo>
                  <a:pt x="11420742" y="259562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586856" y="-783305"/>
            <a:ext cx="11420742" cy="2595623"/>
          </a:xfrm>
          <a:custGeom>
            <a:avLst/>
            <a:gdLst/>
            <a:ahLst/>
            <a:cxnLst/>
            <a:rect r="r" b="b" t="t" l="l"/>
            <a:pathLst>
              <a:path h="2595623" w="11420742">
                <a:moveTo>
                  <a:pt x="0" y="0"/>
                </a:moveTo>
                <a:lnTo>
                  <a:pt x="11420742" y="0"/>
                </a:lnTo>
                <a:lnTo>
                  <a:pt x="11420742" y="2595624"/>
                </a:lnTo>
                <a:lnTo>
                  <a:pt x="0" y="259562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473143" y="3716119"/>
            <a:ext cx="13341715" cy="3064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687"/>
              </a:lnSpc>
            </a:pPr>
            <a:r>
              <a:rPr lang="en-US" sz="2153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237864" y="4781887"/>
            <a:ext cx="2185572" cy="723226"/>
          </a:xfrm>
          <a:custGeom>
            <a:avLst/>
            <a:gdLst/>
            <a:ahLst/>
            <a:cxnLst/>
            <a:rect r="r" b="b" t="t" l="l"/>
            <a:pathLst>
              <a:path h="723226" w="2185572">
                <a:moveTo>
                  <a:pt x="0" y="0"/>
                </a:moveTo>
                <a:lnTo>
                  <a:pt x="2185572" y="0"/>
                </a:lnTo>
                <a:lnTo>
                  <a:pt x="2185572" y="723226"/>
                </a:lnTo>
                <a:lnTo>
                  <a:pt x="0" y="7232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64564" y="4781887"/>
            <a:ext cx="2185572" cy="723226"/>
          </a:xfrm>
          <a:custGeom>
            <a:avLst/>
            <a:gdLst/>
            <a:ahLst/>
            <a:cxnLst/>
            <a:rect r="r" b="b" t="t" l="l"/>
            <a:pathLst>
              <a:path h="723226" w="2185572">
                <a:moveTo>
                  <a:pt x="0" y="0"/>
                </a:moveTo>
                <a:lnTo>
                  <a:pt x="2185572" y="0"/>
                </a:lnTo>
                <a:lnTo>
                  <a:pt x="2185572" y="723226"/>
                </a:lnTo>
                <a:lnTo>
                  <a:pt x="0" y="72322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62243">
                <a:alpha val="100000"/>
              </a:srgbClr>
            </a:gs>
            <a:gs pos="100000">
              <a:srgbClr val="01499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67683" y="4450723"/>
            <a:ext cx="8264684" cy="3460299"/>
            <a:chOff x="0" y="0"/>
            <a:chExt cx="2176707" cy="9113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76707" cy="911355"/>
            </a:xfrm>
            <a:custGeom>
              <a:avLst/>
              <a:gdLst/>
              <a:ahLst/>
              <a:cxnLst/>
              <a:rect r="r" b="b" t="t" l="l"/>
              <a:pathLst>
                <a:path h="911355" w="2176707">
                  <a:moveTo>
                    <a:pt x="0" y="0"/>
                  </a:moveTo>
                  <a:lnTo>
                    <a:pt x="2176707" y="0"/>
                  </a:lnTo>
                  <a:lnTo>
                    <a:pt x="2176707" y="911355"/>
                  </a:lnTo>
                  <a:lnTo>
                    <a:pt x="0" y="911355"/>
                  </a:lnTo>
                  <a:close/>
                </a:path>
              </a:pathLst>
            </a:custGeom>
            <a:solidFill>
              <a:srgbClr val="06224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76707" cy="9494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Yatham Kshithija – AP23110010902 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Patcharu Navya Sai – AP23110011406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Katta Yoga Varshitha–AP23110010666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Udumula Susmitha – AP23110010368</a:t>
              </a:r>
            </a:p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Radhika-AP23110010125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true" flipV="true" rot="0">
            <a:off x="8319927" y="8335657"/>
            <a:ext cx="11420742" cy="2595623"/>
          </a:xfrm>
          <a:custGeom>
            <a:avLst/>
            <a:gdLst/>
            <a:ahLst/>
            <a:cxnLst/>
            <a:rect r="r" b="b" t="t" l="l"/>
            <a:pathLst>
              <a:path h="2595623" w="11420742">
                <a:moveTo>
                  <a:pt x="11420743" y="2595623"/>
                </a:moveTo>
                <a:lnTo>
                  <a:pt x="0" y="2595623"/>
                </a:lnTo>
                <a:lnTo>
                  <a:pt x="0" y="0"/>
                </a:lnTo>
                <a:lnTo>
                  <a:pt x="11420743" y="0"/>
                </a:lnTo>
                <a:lnTo>
                  <a:pt x="11420743" y="25956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5710371" y="-1045744"/>
            <a:ext cx="11420742" cy="2595623"/>
          </a:xfrm>
          <a:custGeom>
            <a:avLst/>
            <a:gdLst/>
            <a:ahLst/>
            <a:cxnLst/>
            <a:rect r="r" b="b" t="t" l="l"/>
            <a:pathLst>
              <a:path h="2595623" w="11420742">
                <a:moveTo>
                  <a:pt x="0" y="0"/>
                </a:moveTo>
                <a:lnTo>
                  <a:pt x="11420742" y="0"/>
                </a:lnTo>
                <a:lnTo>
                  <a:pt x="11420742" y="2595623"/>
                </a:lnTo>
                <a:lnTo>
                  <a:pt x="0" y="25956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472327" y="2071077"/>
            <a:ext cx="8443216" cy="5550213"/>
          </a:xfrm>
          <a:custGeom>
            <a:avLst/>
            <a:gdLst/>
            <a:ahLst/>
            <a:cxnLst/>
            <a:rect r="r" b="b" t="t" l="l"/>
            <a:pathLst>
              <a:path h="5550213" w="8443216">
                <a:moveTo>
                  <a:pt x="0" y="0"/>
                </a:moveTo>
                <a:lnTo>
                  <a:pt x="8443217" y="0"/>
                </a:lnTo>
                <a:lnTo>
                  <a:pt x="8443217" y="5550214"/>
                </a:lnTo>
                <a:lnTo>
                  <a:pt x="0" y="55502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54" r="0" b="-754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311" y="938388"/>
            <a:ext cx="11404176" cy="297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83"/>
              </a:lnSpc>
            </a:pPr>
          </a:p>
          <a:p>
            <a:pPr algn="l">
              <a:lnSpc>
                <a:spcPts val="11583"/>
              </a:lnSpc>
            </a:pPr>
            <a:r>
              <a:rPr lang="en-US" sz="1053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TEAM DETAILS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62243">
                <a:alpha val="100000"/>
              </a:srgbClr>
            </a:gs>
            <a:gs pos="100000">
              <a:srgbClr val="01499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64832" y="3667442"/>
            <a:ext cx="19837714" cy="5214096"/>
            <a:chOff x="0" y="0"/>
            <a:chExt cx="5224748" cy="13732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224748" cy="1373260"/>
            </a:xfrm>
            <a:custGeom>
              <a:avLst/>
              <a:gdLst/>
              <a:ahLst/>
              <a:cxnLst/>
              <a:rect r="r" b="b" t="t" l="l"/>
              <a:pathLst>
                <a:path h="1373260" w="5224748">
                  <a:moveTo>
                    <a:pt x="0" y="0"/>
                  </a:moveTo>
                  <a:lnTo>
                    <a:pt x="5224748" y="0"/>
                  </a:lnTo>
                  <a:lnTo>
                    <a:pt x="5224748" y="1373260"/>
                  </a:lnTo>
                  <a:lnTo>
                    <a:pt x="0" y="1373260"/>
                  </a:lnTo>
                  <a:close/>
                </a:path>
              </a:pathLst>
            </a:custGeom>
            <a:solidFill>
              <a:srgbClr val="06224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224748" cy="1411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true" rot="0">
            <a:off x="8319927" y="8205440"/>
            <a:ext cx="11420742" cy="2595623"/>
          </a:xfrm>
          <a:custGeom>
            <a:avLst/>
            <a:gdLst/>
            <a:ahLst/>
            <a:cxnLst/>
            <a:rect r="r" b="b" t="t" l="l"/>
            <a:pathLst>
              <a:path h="2595623" w="11420742">
                <a:moveTo>
                  <a:pt x="11420743" y="2595624"/>
                </a:moveTo>
                <a:lnTo>
                  <a:pt x="0" y="2595624"/>
                </a:lnTo>
                <a:lnTo>
                  <a:pt x="0" y="0"/>
                </a:lnTo>
                <a:lnTo>
                  <a:pt x="11420743" y="0"/>
                </a:lnTo>
                <a:lnTo>
                  <a:pt x="11420743" y="259562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419793" y="3667442"/>
            <a:ext cx="7629033" cy="5082843"/>
          </a:xfrm>
          <a:custGeom>
            <a:avLst/>
            <a:gdLst/>
            <a:ahLst/>
            <a:cxnLst/>
            <a:rect r="r" b="b" t="t" l="l"/>
            <a:pathLst>
              <a:path h="5082843" w="7629033">
                <a:moveTo>
                  <a:pt x="0" y="0"/>
                </a:moveTo>
                <a:lnTo>
                  <a:pt x="7629033" y="0"/>
                </a:lnTo>
                <a:lnTo>
                  <a:pt x="7629033" y="5082844"/>
                </a:lnTo>
                <a:lnTo>
                  <a:pt x="0" y="50828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20816" y="471625"/>
            <a:ext cx="15398223" cy="2824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76"/>
              </a:lnSpc>
            </a:pPr>
            <a:r>
              <a:rPr lang="en-US" sz="1006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PROBLEM STATEMENT &amp;</a:t>
            </a:r>
          </a:p>
          <a:p>
            <a:pPr algn="l">
              <a:lnSpc>
                <a:spcPts val="11076"/>
              </a:lnSpc>
            </a:pPr>
            <a:r>
              <a:rPr lang="en-US" sz="1006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                             OBJECTIVES     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7724" y="4267466"/>
            <a:ext cx="10631383" cy="3844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2"/>
              </a:lnSpc>
            </a:pPr>
            <a:r>
              <a:rPr lang="en-US" sz="220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Statement</a:t>
            </a:r>
          </a:p>
          <a:p>
            <a:pPr algn="l">
              <a:lnSpc>
                <a:spcPts val="3082"/>
              </a:lnSpc>
            </a:pPr>
            <a:r>
              <a:rPr lang="en-US" sz="220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Traditional resume screening is time-consuming, error-prone, and unable to manually compare large volumes of resumes efficiently.</a:t>
            </a:r>
          </a:p>
          <a:p>
            <a:pPr algn="l">
              <a:lnSpc>
                <a:spcPts val="3082"/>
              </a:lnSpc>
            </a:pPr>
          </a:p>
          <a:p>
            <a:pPr algn="l">
              <a:lnSpc>
                <a:spcPts val="3082"/>
              </a:lnSpc>
            </a:pPr>
            <a:r>
              <a:rPr lang="en-US" sz="220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Objectives</a:t>
            </a:r>
          </a:p>
          <a:p>
            <a:pPr algn="l" marL="475315" indent="-237658" lvl="1">
              <a:lnSpc>
                <a:spcPts val="3082"/>
              </a:lnSpc>
              <a:buFont typeface="Arial"/>
              <a:buChar char="•"/>
            </a:pPr>
            <a:r>
              <a:rPr lang="en-US" sz="220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Automate resume extraction and skill identification</a:t>
            </a:r>
          </a:p>
          <a:p>
            <a:pPr algn="l" marL="475315" indent="-237658" lvl="1">
              <a:lnSpc>
                <a:spcPts val="3082"/>
              </a:lnSpc>
              <a:buFont typeface="Arial"/>
              <a:buChar char="•"/>
            </a:pPr>
            <a:r>
              <a:rPr lang="en-US" sz="220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Compare candidate skills with job description</a:t>
            </a:r>
          </a:p>
          <a:p>
            <a:pPr algn="l" marL="475315" indent="-237658" lvl="1">
              <a:lnSpc>
                <a:spcPts val="3082"/>
              </a:lnSpc>
              <a:buFont typeface="Arial"/>
              <a:buChar char="•"/>
            </a:pPr>
            <a:r>
              <a:rPr lang="en-US" sz="220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Generate a fit score for ranking candidates</a:t>
            </a:r>
          </a:p>
          <a:p>
            <a:pPr algn="l" marL="475315" indent="-237658" lvl="1">
              <a:lnSpc>
                <a:spcPts val="3082"/>
              </a:lnSpc>
              <a:buFont typeface="Arial"/>
              <a:buChar char="•"/>
            </a:pPr>
            <a:r>
              <a:rPr lang="en-US" sz="220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Reduce manual HR workload and increase accuracy</a:t>
            </a:r>
          </a:p>
          <a:p>
            <a:pPr algn="l">
              <a:lnSpc>
                <a:spcPts val="3082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62243">
                <a:alpha val="100000"/>
              </a:srgbClr>
            </a:gs>
            <a:gs pos="100000">
              <a:srgbClr val="01499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0433767" y="8822207"/>
            <a:ext cx="9279923" cy="2109073"/>
          </a:xfrm>
          <a:custGeom>
            <a:avLst/>
            <a:gdLst/>
            <a:ahLst/>
            <a:cxnLst/>
            <a:rect r="r" b="b" t="t" l="l"/>
            <a:pathLst>
              <a:path h="2109073" w="9279923">
                <a:moveTo>
                  <a:pt x="9279923" y="2109073"/>
                </a:moveTo>
                <a:lnTo>
                  <a:pt x="0" y="2109073"/>
                </a:lnTo>
                <a:lnTo>
                  <a:pt x="0" y="0"/>
                </a:lnTo>
                <a:lnTo>
                  <a:pt x="9279923" y="0"/>
                </a:lnTo>
                <a:lnTo>
                  <a:pt x="9279923" y="210907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1425690" y="8822207"/>
            <a:ext cx="9279923" cy="2109073"/>
          </a:xfrm>
          <a:custGeom>
            <a:avLst/>
            <a:gdLst/>
            <a:ahLst/>
            <a:cxnLst/>
            <a:rect r="r" b="b" t="t" l="l"/>
            <a:pathLst>
              <a:path h="2109073" w="9279923">
                <a:moveTo>
                  <a:pt x="0" y="2109073"/>
                </a:moveTo>
                <a:lnTo>
                  <a:pt x="9279923" y="2109073"/>
                </a:lnTo>
                <a:lnTo>
                  <a:pt x="9279923" y="0"/>
                </a:lnTo>
                <a:lnTo>
                  <a:pt x="0" y="0"/>
                </a:lnTo>
                <a:lnTo>
                  <a:pt x="0" y="210907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503236" y="1884931"/>
            <a:ext cx="1509233" cy="499419"/>
          </a:xfrm>
          <a:custGeom>
            <a:avLst/>
            <a:gdLst/>
            <a:ahLst/>
            <a:cxnLst/>
            <a:rect r="r" b="b" t="t" l="l"/>
            <a:pathLst>
              <a:path h="499419" w="1509233">
                <a:moveTo>
                  <a:pt x="0" y="0"/>
                </a:moveTo>
                <a:lnTo>
                  <a:pt x="1509233" y="0"/>
                </a:lnTo>
                <a:lnTo>
                  <a:pt x="1509233" y="499419"/>
                </a:lnTo>
                <a:lnTo>
                  <a:pt x="0" y="4994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81191" y="1884931"/>
            <a:ext cx="1509233" cy="499419"/>
          </a:xfrm>
          <a:custGeom>
            <a:avLst/>
            <a:gdLst/>
            <a:ahLst/>
            <a:cxnLst/>
            <a:rect r="r" b="b" t="t" l="l"/>
            <a:pathLst>
              <a:path h="499419" w="1509233">
                <a:moveTo>
                  <a:pt x="0" y="0"/>
                </a:moveTo>
                <a:lnTo>
                  <a:pt x="1509233" y="0"/>
                </a:lnTo>
                <a:lnTo>
                  <a:pt x="1509233" y="499419"/>
                </a:lnTo>
                <a:lnTo>
                  <a:pt x="0" y="4994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367229" y="2781572"/>
            <a:ext cx="8743570" cy="5825403"/>
          </a:xfrm>
          <a:custGeom>
            <a:avLst/>
            <a:gdLst/>
            <a:ahLst/>
            <a:cxnLst/>
            <a:rect r="r" b="b" t="t" l="l"/>
            <a:pathLst>
              <a:path h="5825403" w="8743570">
                <a:moveTo>
                  <a:pt x="0" y="0"/>
                </a:moveTo>
                <a:lnTo>
                  <a:pt x="8743569" y="0"/>
                </a:lnTo>
                <a:lnTo>
                  <a:pt x="8743569" y="5825403"/>
                </a:lnTo>
                <a:lnTo>
                  <a:pt x="0" y="58254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570960" y="536193"/>
            <a:ext cx="13592537" cy="1129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69"/>
              </a:lnSpc>
            </a:pPr>
            <a:r>
              <a:rPr lang="en-US" sz="7881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PROPOSED SOLUTION &amp; WORKFLOW               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97848" y="3188421"/>
            <a:ext cx="8416022" cy="461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968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How Our AI HR Assistant Works ?</a:t>
            </a:r>
          </a:p>
          <a:p>
            <a:pPr algn="l">
              <a:lnSpc>
                <a:spcPts val="3562"/>
              </a:lnSpc>
            </a:pPr>
          </a:p>
          <a:p>
            <a:pPr algn="just" marL="660396" indent="-330198" lvl="1">
              <a:lnSpc>
                <a:spcPts val="3670"/>
              </a:lnSpc>
              <a:buAutoNum type="arabicPeriod" startAt="1"/>
            </a:pPr>
            <a:r>
              <a:rPr lang="en-US" sz="305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Upload Resumes (PDF, DOCX, Images)</a:t>
            </a:r>
          </a:p>
          <a:p>
            <a:pPr algn="just" marL="660396" indent="-330198" lvl="1">
              <a:lnSpc>
                <a:spcPts val="3670"/>
              </a:lnSpc>
              <a:buAutoNum type="arabicPeriod" startAt="1"/>
            </a:pPr>
            <a:r>
              <a:rPr lang="en-US" sz="305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Text Extraction using OCR / NLP</a:t>
            </a:r>
          </a:p>
          <a:p>
            <a:pPr algn="just" marL="660396" indent="-330198" lvl="1">
              <a:lnSpc>
                <a:spcPts val="3670"/>
              </a:lnSpc>
              <a:buAutoNum type="arabicPeriod" startAt="1"/>
            </a:pPr>
            <a:r>
              <a:rPr lang="en-US" sz="305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Skill Extraction using keyword matching + ML models</a:t>
            </a:r>
          </a:p>
          <a:p>
            <a:pPr algn="just" marL="660396" indent="-330198" lvl="1">
              <a:lnSpc>
                <a:spcPts val="3670"/>
              </a:lnSpc>
              <a:buAutoNum type="arabicPeriod" startAt="1"/>
            </a:pPr>
            <a:r>
              <a:rPr lang="en-US" sz="305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Job Description Analysis</a:t>
            </a:r>
          </a:p>
          <a:p>
            <a:pPr algn="just" marL="660396" indent="-330198" lvl="1">
              <a:lnSpc>
                <a:spcPts val="3670"/>
              </a:lnSpc>
              <a:buAutoNum type="arabicPeriod" startAt="1"/>
            </a:pPr>
            <a:r>
              <a:rPr lang="en-US" sz="305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Fit Score Calculation</a:t>
            </a:r>
          </a:p>
          <a:p>
            <a:pPr algn="just" marL="660396" indent="-330198" lvl="1">
              <a:lnSpc>
                <a:spcPts val="3670"/>
              </a:lnSpc>
              <a:buAutoNum type="arabicPeriod" startAt="1"/>
            </a:pPr>
            <a:r>
              <a:rPr lang="en-US" sz="3058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Rank Candidates Automatically</a:t>
            </a:r>
          </a:p>
          <a:p>
            <a:pPr algn="just">
              <a:lnSpc>
                <a:spcPts val="367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62243">
                <a:alpha val="100000"/>
              </a:srgbClr>
            </a:gs>
            <a:gs pos="100000">
              <a:srgbClr val="01499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0433767" y="8822207"/>
            <a:ext cx="9279923" cy="2109073"/>
          </a:xfrm>
          <a:custGeom>
            <a:avLst/>
            <a:gdLst/>
            <a:ahLst/>
            <a:cxnLst/>
            <a:rect r="r" b="b" t="t" l="l"/>
            <a:pathLst>
              <a:path h="2109073" w="9279923">
                <a:moveTo>
                  <a:pt x="9279923" y="2109073"/>
                </a:moveTo>
                <a:lnTo>
                  <a:pt x="0" y="2109073"/>
                </a:lnTo>
                <a:lnTo>
                  <a:pt x="0" y="0"/>
                </a:lnTo>
                <a:lnTo>
                  <a:pt x="9279923" y="0"/>
                </a:lnTo>
                <a:lnTo>
                  <a:pt x="9279923" y="210907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1425690" y="8822207"/>
            <a:ext cx="9279923" cy="2109073"/>
          </a:xfrm>
          <a:custGeom>
            <a:avLst/>
            <a:gdLst/>
            <a:ahLst/>
            <a:cxnLst/>
            <a:rect r="r" b="b" t="t" l="l"/>
            <a:pathLst>
              <a:path h="2109073" w="9279923">
                <a:moveTo>
                  <a:pt x="0" y="2109073"/>
                </a:moveTo>
                <a:lnTo>
                  <a:pt x="9279923" y="2109073"/>
                </a:lnTo>
                <a:lnTo>
                  <a:pt x="9279923" y="0"/>
                </a:lnTo>
                <a:lnTo>
                  <a:pt x="0" y="0"/>
                </a:lnTo>
                <a:lnTo>
                  <a:pt x="0" y="210907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503236" y="1884931"/>
            <a:ext cx="1509233" cy="499419"/>
          </a:xfrm>
          <a:custGeom>
            <a:avLst/>
            <a:gdLst/>
            <a:ahLst/>
            <a:cxnLst/>
            <a:rect r="r" b="b" t="t" l="l"/>
            <a:pathLst>
              <a:path h="499419" w="1509233">
                <a:moveTo>
                  <a:pt x="0" y="0"/>
                </a:moveTo>
                <a:lnTo>
                  <a:pt x="1509233" y="0"/>
                </a:lnTo>
                <a:lnTo>
                  <a:pt x="1509233" y="499419"/>
                </a:lnTo>
                <a:lnTo>
                  <a:pt x="0" y="4994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81191" y="1884931"/>
            <a:ext cx="1509233" cy="499419"/>
          </a:xfrm>
          <a:custGeom>
            <a:avLst/>
            <a:gdLst/>
            <a:ahLst/>
            <a:cxnLst/>
            <a:rect r="r" b="b" t="t" l="l"/>
            <a:pathLst>
              <a:path h="499419" w="1509233">
                <a:moveTo>
                  <a:pt x="0" y="0"/>
                </a:moveTo>
                <a:lnTo>
                  <a:pt x="1509233" y="0"/>
                </a:lnTo>
                <a:lnTo>
                  <a:pt x="1509233" y="499419"/>
                </a:lnTo>
                <a:lnTo>
                  <a:pt x="0" y="4994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433767" y="3317746"/>
            <a:ext cx="7317734" cy="4875440"/>
          </a:xfrm>
          <a:custGeom>
            <a:avLst/>
            <a:gdLst/>
            <a:ahLst/>
            <a:cxnLst/>
            <a:rect r="r" b="b" t="t" l="l"/>
            <a:pathLst>
              <a:path h="4875440" w="7317734">
                <a:moveTo>
                  <a:pt x="0" y="0"/>
                </a:moveTo>
                <a:lnTo>
                  <a:pt x="7317734" y="0"/>
                </a:lnTo>
                <a:lnTo>
                  <a:pt x="7317734" y="4875440"/>
                </a:lnTo>
                <a:lnTo>
                  <a:pt x="0" y="48754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419932" y="755268"/>
            <a:ext cx="13592537" cy="1129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69"/>
              </a:lnSpc>
            </a:pPr>
            <a:r>
              <a:rPr lang="en-US" sz="7881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DATASET &amp; METHODOLOGY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7798" y="2200761"/>
            <a:ext cx="9657281" cy="6258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5"/>
              </a:lnSpc>
              <a:spcBef>
                <a:spcPct val="0"/>
              </a:spcBef>
            </a:pPr>
            <a:r>
              <a:rPr lang="en-US" b="true" sz="2996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Dataset</a:t>
            </a:r>
          </a:p>
          <a:p>
            <a:pPr algn="l" marL="647030" indent="-323515" lvl="1">
              <a:lnSpc>
                <a:spcPts val="4195"/>
              </a:lnSpc>
              <a:buFont typeface="Arial"/>
              <a:buChar char="•"/>
            </a:pPr>
            <a:r>
              <a:rPr lang="en-US" sz="299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Sample resumes (PDF, DOCX)</a:t>
            </a:r>
          </a:p>
          <a:p>
            <a:pPr algn="l" marL="647030" indent="-323515" lvl="1">
              <a:lnSpc>
                <a:spcPts val="4195"/>
              </a:lnSpc>
              <a:buFont typeface="Arial"/>
              <a:buChar char="•"/>
            </a:pPr>
            <a:r>
              <a:rPr lang="en-US" sz="299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Job descriptions from HR datasets</a:t>
            </a:r>
          </a:p>
          <a:p>
            <a:pPr algn="l" marL="647030" indent="-323515" lvl="1">
              <a:lnSpc>
                <a:spcPts val="4195"/>
              </a:lnSpc>
              <a:buFont typeface="Arial"/>
              <a:buChar char="•"/>
            </a:pPr>
            <a:r>
              <a:rPr lang="en-US" sz="299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Skill keyword lists</a:t>
            </a:r>
          </a:p>
          <a:p>
            <a:pPr algn="l" marL="647030" indent="-323515" lvl="1">
              <a:lnSpc>
                <a:spcPts val="4195"/>
              </a:lnSpc>
              <a:buFont typeface="Arial"/>
              <a:buChar char="•"/>
            </a:pPr>
            <a:r>
              <a:rPr lang="en-US" sz="299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Pre-trained embeddings (Word2Vec / BERT)</a:t>
            </a:r>
          </a:p>
          <a:p>
            <a:pPr algn="l">
              <a:lnSpc>
                <a:spcPts val="4195"/>
              </a:lnSpc>
              <a:spcBef>
                <a:spcPct val="0"/>
              </a:spcBef>
            </a:pPr>
          </a:p>
          <a:p>
            <a:pPr algn="l">
              <a:lnSpc>
                <a:spcPts val="4195"/>
              </a:lnSpc>
              <a:spcBef>
                <a:spcPct val="0"/>
              </a:spcBef>
            </a:pPr>
            <a:r>
              <a:rPr lang="en-US" b="true" sz="2996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Methodology</a:t>
            </a:r>
          </a:p>
          <a:p>
            <a:pPr algn="l" marL="647030" indent="-323515" lvl="1">
              <a:lnSpc>
                <a:spcPts val="4195"/>
              </a:lnSpc>
              <a:buFont typeface="Arial"/>
              <a:buChar char="•"/>
            </a:pPr>
            <a:r>
              <a:rPr lang="en-US" sz="299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Text extraction (PyPDF2, docx)</a:t>
            </a:r>
          </a:p>
          <a:p>
            <a:pPr algn="l" marL="647030" indent="-323515" lvl="1">
              <a:lnSpc>
                <a:spcPts val="4195"/>
              </a:lnSpc>
              <a:buFont typeface="Arial"/>
              <a:buChar char="•"/>
            </a:pPr>
            <a:r>
              <a:rPr lang="en-US" sz="299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Preprocessing → tokenization, stopwords removal</a:t>
            </a:r>
          </a:p>
          <a:p>
            <a:pPr algn="l" marL="647030" indent="-323515" lvl="1">
              <a:lnSpc>
                <a:spcPts val="4195"/>
              </a:lnSpc>
              <a:buFont typeface="Arial"/>
              <a:buChar char="•"/>
            </a:pPr>
            <a:r>
              <a:rPr lang="en-US" sz="299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TF-IDF / BERT-based vectorization</a:t>
            </a:r>
          </a:p>
          <a:p>
            <a:pPr algn="l" marL="647030" indent="-323515" lvl="1">
              <a:lnSpc>
                <a:spcPts val="4195"/>
              </a:lnSpc>
              <a:buFont typeface="Arial"/>
              <a:buChar char="•"/>
            </a:pPr>
            <a:r>
              <a:rPr lang="en-US" sz="299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Cosine similarity for match scoring</a:t>
            </a:r>
          </a:p>
          <a:p>
            <a:pPr algn="l" marL="647030" indent="-323515" lvl="1">
              <a:lnSpc>
                <a:spcPts val="4195"/>
              </a:lnSpc>
              <a:buFont typeface="Arial"/>
              <a:buChar char="•"/>
            </a:pPr>
            <a:r>
              <a:rPr lang="en-US" sz="299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Ranking algorithm for profile selection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62243">
                <a:alpha val="100000"/>
              </a:srgbClr>
            </a:gs>
            <a:gs pos="100000">
              <a:srgbClr val="01499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9812021" y="9087219"/>
            <a:ext cx="9279923" cy="2109073"/>
          </a:xfrm>
          <a:custGeom>
            <a:avLst/>
            <a:gdLst/>
            <a:ahLst/>
            <a:cxnLst/>
            <a:rect r="r" b="b" t="t" l="l"/>
            <a:pathLst>
              <a:path h="2109073" w="9279923">
                <a:moveTo>
                  <a:pt x="9279923" y="2109073"/>
                </a:moveTo>
                <a:lnTo>
                  <a:pt x="0" y="2109073"/>
                </a:lnTo>
                <a:lnTo>
                  <a:pt x="0" y="0"/>
                </a:lnTo>
                <a:lnTo>
                  <a:pt x="9279923" y="0"/>
                </a:lnTo>
                <a:lnTo>
                  <a:pt x="9279923" y="210907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0351490" y="-724243"/>
            <a:ext cx="9279923" cy="2109073"/>
          </a:xfrm>
          <a:custGeom>
            <a:avLst/>
            <a:gdLst/>
            <a:ahLst/>
            <a:cxnLst/>
            <a:rect r="r" b="b" t="t" l="l"/>
            <a:pathLst>
              <a:path h="2109073" w="9279923">
                <a:moveTo>
                  <a:pt x="9279923" y="0"/>
                </a:moveTo>
                <a:lnTo>
                  <a:pt x="0" y="0"/>
                </a:lnTo>
                <a:lnTo>
                  <a:pt x="0" y="2109073"/>
                </a:lnTo>
                <a:lnTo>
                  <a:pt x="9279923" y="2109073"/>
                </a:lnTo>
                <a:lnTo>
                  <a:pt x="927992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5400000">
            <a:off x="2400680" y="3496959"/>
            <a:ext cx="5333768" cy="5462618"/>
            <a:chOff x="0" y="0"/>
            <a:chExt cx="1404779" cy="14387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04778" cy="1438714"/>
            </a:xfrm>
            <a:custGeom>
              <a:avLst/>
              <a:gdLst/>
              <a:ahLst/>
              <a:cxnLst/>
              <a:rect r="r" b="b" t="t" l="l"/>
              <a:pathLst>
                <a:path h="1438714" w="1404778">
                  <a:moveTo>
                    <a:pt x="58060" y="0"/>
                  </a:moveTo>
                  <a:lnTo>
                    <a:pt x="1346719" y="0"/>
                  </a:lnTo>
                  <a:cubicBezTo>
                    <a:pt x="1378784" y="0"/>
                    <a:pt x="1404778" y="25994"/>
                    <a:pt x="1404778" y="58060"/>
                  </a:cubicBezTo>
                  <a:lnTo>
                    <a:pt x="1404778" y="1380654"/>
                  </a:lnTo>
                  <a:cubicBezTo>
                    <a:pt x="1404778" y="1396053"/>
                    <a:pt x="1398662" y="1410821"/>
                    <a:pt x="1387773" y="1421709"/>
                  </a:cubicBezTo>
                  <a:cubicBezTo>
                    <a:pt x="1376885" y="1432597"/>
                    <a:pt x="1362117" y="1438714"/>
                    <a:pt x="1346719" y="1438714"/>
                  </a:cubicBezTo>
                  <a:lnTo>
                    <a:pt x="58060" y="1438714"/>
                  </a:lnTo>
                  <a:cubicBezTo>
                    <a:pt x="42661" y="1438714"/>
                    <a:pt x="27894" y="1432597"/>
                    <a:pt x="17005" y="1421709"/>
                  </a:cubicBezTo>
                  <a:cubicBezTo>
                    <a:pt x="6117" y="1410821"/>
                    <a:pt x="0" y="1396053"/>
                    <a:pt x="0" y="1380654"/>
                  </a:cubicBezTo>
                  <a:lnTo>
                    <a:pt x="0" y="58060"/>
                  </a:lnTo>
                  <a:cubicBezTo>
                    <a:pt x="0" y="42661"/>
                    <a:pt x="6117" y="27894"/>
                    <a:pt x="17005" y="17005"/>
                  </a:cubicBezTo>
                  <a:cubicBezTo>
                    <a:pt x="27894" y="6117"/>
                    <a:pt x="42661" y="0"/>
                    <a:pt x="58060" y="0"/>
                  </a:cubicBezTo>
                  <a:close/>
                </a:path>
              </a:pathLst>
            </a:custGeom>
            <a:solidFill>
              <a:srgbClr val="06224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404779" cy="14768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8920293" y="3514373"/>
            <a:ext cx="5268660" cy="5492897"/>
            <a:chOff x="0" y="0"/>
            <a:chExt cx="1387631" cy="144668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87631" cy="1446689"/>
            </a:xfrm>
            <a:custGeom>
              <a:avLst/>
              <a:gdLst/>
              <a:ahLst/>
              <a:cxnLst/>
              <a:rect r="r" b="b" t="t" l="l"/>
              <a:pathLst>
                <a:path h="1446689" w="1387631">
                  <a:moveTo>
                    <a:pt x="58777" y="0"/>
                  </a:moveTo>
                  <a:lnTo>
                    <a:pt x="1328854" y="0"/>
                  </a:lnTo>
                  <a:cubicBezTo>
                    <a:pt x="1344442" y="0"/>
                    <a:pt x="1359392" y="6193"/>
                    <a:pt x="1370415" y="17215"/>
                  </a:cubicBezTo>
                  <a:cubicBezTo>
                    <a:pt x="1381438" y="28238"/>
                    <a:pt x="1387631" y="43188"/>
                    <a:pt x="1387631" y="58777"/>
                  </a:cubicBezTo>
                  <a:lnTo>
                    <a:pt x="1387631" y="1387912"/>
                  </a:lnTo>
                  <a:cubicBezTo>
                    <a:pt x="1387631" y="1420374"/>
                    <a:pt x="1361315" y="1446689"/>
                    <a:pt x="1328854" y="1446689"/>
                  </a:cubicBezTo>
                  <a:lnTo>
                    <a:pt x="58777" y="1446689"/>
                  </a:lnTo>
                  <a:cubicBezTo>
                    <a:pt x="43188" y="1446689"/>
                    <a:pt x="28238" y="1440496"/>
                    <a:pt x="17215" y="1429474"/>
                  </a:cubicBezTo>
                  <a:cubicBezTo>
                    <a:pt x="6193" y="1418451"/>
                    <a:pt x="0" y="1403501"/>
                    <a:pt x="0" y="1387912"/>
                  </a:cubicBezTo>
                  <a:lnTo>
                    <a:pt x="0" y="58777"/>
                  </a:lnTo>
                  <a:cubicBezTo>
                    <a:pt x="0" y="43188"/>
                    <a:pt x="6193" y="28238"/>
                    <a:pt x="17215" y="17215"/>
                  </a:cubicBezTo>
                  <a:cubicBezTo>
                    <a:pt x="28238" y="6193"/>
                    <a:pt x="43188" y="0"/>
                    <a:pt x="58777" y="0"/>
                  </a:cubicBezTo>
                  <a:close/>
                </a:path>
              </a:pathLst>
            </a:custGeom>
            <a:solidFill>
              <a:srgbClr val="4C2F45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387631" cy="14847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391001" y="1728801"/>
            <a:ext cx="9913773" cy="1153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94"/>
              </a:lnSpc>
            </a:pPr>
            <a:r>
              <a:rPr lang="en-US" sz="8176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TECHTECHNOLOGIES USED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051358" y="4447496"/>
            <a:ext cx="10257035" cy="3914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1"/>
              </a:lnSpc>
              <a:spcBef>
                <a:spcPct val="0"/>
              </a:spcBef>
            </a:pPr>
            <a:r>
              <a:rPr lang="en-US" sz="212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🔧 </a:t>
            </a:r>
            <a:r>
              <a:rPr lang="en-US" b="true" sz="212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 Backend Technologies</a:t>
            </a:r>
          </a:p>
          <a:p>
            <a:pPr algn="l">
              <a:lnSpc>
                <a:spcPts val="3261"/>
              </a:lnSpc>
              <a:spcBef>
                <a:spcPct val="0"/>
              </a:spcBef>
            </a:pPr>
          </a:p>
          <a:p>
            <a:pPr algn="l" marL="530089" indent="-265045" lvl="1">
              <a:lnSpc>
                <a:spcPts val="3437"/>
              </a:lnSpc>
              <a:buFont typeface="Arial"/>
              <a:buChar char="•"/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Python 3.x</a:t>
            </a:r>
          </a:p>
          <a:p>
            <a:pPr algn="l" marL="530089" indent="-265045" lvl="1">
              <a:lnSpc>
                <a:spcPts val="3437"/>
              </a:lnSpc>
              <a:buFont typeface="Arial"/>
              <a:buChar char="•"/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Flask or FastAPI (for REST API)</a:t>
            </a:r>
          </a:p>
          <a:p>
            <a:pPr algn="l" marL="530089" indent="-265045" lvl="1">
              <a:lnSpc>
                <a:spcPts val="3437"/>
              </a:lnSpc>
              <a:buFont typeface="Arial"/>
              <a:buChar char="•"/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NLP Libraries</a:t>
            </a:r>
          </a:p>
          <a:p>
            <a:pPr algn="l" marL="530089" indent="-265045" lvl="1">
              <a:lnSpc>
                <a:spcPts val="3437"/>
              </a:lnSpc>
              <a:buFont typeface="Arial"/>
              <a:buChar char="•"/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NLTK</a:t>
            </a:r>
          </a:p>
          <a:p>
            <a:pPr algn="l" marL="530089" indent="-265045" lvl="1">
              <a:lnSpc>
                <a:spcPts val="3437"/>
              </a:lnSpc>
              <a:buFont typeface="Arial"/>
              <a:buChar char="•"/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spaCy</a:t>
            </a:r>
          </a:p>
          <a:p>
            <a:pPr algn="l" marL="530089" indent="-265045" lvl="1">
              <a:lnSpc>
                <a:spcPts val="3437"/>
              </a:lnSpc>
              <a:buFont typeface="Arial"/>
              <a:buChar char="•"/>
            </a:pPr>
            <a:r>
              <a:rPr lang="en-US" sz="245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scikit-learn</a:t>
            </a:r>
          </a:p>
          <a:p>
            <a:pPr algn="l">
              <a:lnSpc>
                <a:spcPts val="2317"/>
              </a:lnSpc>
              <a:spcBef>
                <a:spcPct val="0"/>
              </a:spcBef>
            </a:pPr>
          </a:p>
          <a:p>
            <a:pPr algn="l">
              <a:lnSpc>
                <a:spcPts val="2317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9144000" y="3987890"/>
            <a:ext cx="5763324" cy="4824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2"/>
              </a:lnSpc>
            </a:pPr>
            <a:r>
              <a:rPr lang="en-US" b="true" sz="248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Frontend Technologies</a:t>
            </a:r>
          </a:p>
          <a:p>
            <a:pPr algn="l">
              <a:lnSpc>
                <a:spcPts val="3482"/>
              </a:lnSpc>
            </a:pPr>
          </a:p>
          <a:p>
            <a:pPr algn="l" marL="537062" indent="-268531" lvl="1">
              <a:lnSpc>
                <a:spcPts val="3482"/>
              </a:lnSpc>
              <a:buFont typeface="Arial"/>
              <a:buChar char="•"/>
            </a:pPr>
            <a:r>
              <a:rPr lang="en-US" sz="248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HTML5 – Structure of the web interface</a:t>
            </a:r>
          </a:p>
          <a:p>
            <a:pPr algn="l">
              <a:lnSpc>
                <a:spcPts val="3482"/>
              </a:lnSpc>
            </a:pPr>
          </a:p>
          <a:p>
            <a:pPr algn="l" marL="537062" indent="-268531" lvl="1">
              <a:lnSpc>
                <a:spcPts val="3482"/>
              </a:lnSpc>
              <a:buFont typeface="Arial"/>
              <a:buChar char="•"/>
            </a:pPr>
            <a:r>
              <a:rPr lang="en-US" sz="248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CSS3 – Styling the webpage</a:t>
            </a:r>
          </a:p>
          <a:p>
            <a:pPr algn="l">
              <a:lnSpc>
                <a:spcPts val="3482"/>
              </a:lnSpc>
            </a:pPr>
          </a:p>
          <a:p>
            <a:pPr algn="l" marL="537062" indent="-268531" lvl="1">
              <a:lnSpc>
                <a:spcPts val="3482"/>
              </a:lnSpc>
              <a:buFont typeface="Arial"/>
              <a:buChar char="•"/>
            </a:pPr>
            <a:r>
              <a:rPr lang="en-US" sz="248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JavaScript – Basic interactions and client-side logic</a:t>
            </a:r>
          </a:p>
          <a:p>
            <a:pPr algn="l">
              <a:lnSpc>
                <a:spcPts val="3482"/>
              </a:lnSpc>
            </a:pPr>
          </a:p>
          <a:p>
            <a:pPr algn="l">
              <a:lnSpc>
                <a:spcPts val="3482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62243">
                <a:alpha val="100000"/>
              </a:srgbClr>
            </a:gs>
            <a:gs pos="100000">
              <a:srgbClr val="01499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64991" y="4593444"/>
            <a:ext cx="20417982" cy="6359712"/>
            <a:chOff x="0" y="0"/>
            <a:chExt cx="4827326" cy="150359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27326" cy="1503596"/>
            </a:xfrm>
            <a:custGeom>
              <a:avLst/>
              <a:gdLst/>
              <a:ahLst/>
              <a:cxnLst/>
              <a:rect r="r" b="b" t="t" l="l"/>
              <a:pathLst>
                <a:path h="1503596" w="4827326">
                  <a:moveTo>
                    <a:pt x="22750" y="0"/>
                  </a:moveTo>
                  <a:lnTo>
                    <a:pt x="4804576" y="0"/>
                  </a:lnTo>
                  <a:cubicBezTo>
                    <a:pt x="4817140" y="0"/>
                    <a:pt x="4827326" y="10186"/>
                    <a:pt x="4827326" y="22750"/>
                  </a:cubicBezTo>
                  <a:lnTo>
                    <a:pt x="4827326" y="1480846"/>
                  </a:lnTo>
                  <a:cubicBezTo>
                    <a:pt x="4827326" y="1486880"/>
                    <a:pt x="4824930" y="1492666"/>
                    <a:pt x="4820663" y="1496933"/>
                  </a:cubicBezTo>
                  <a:cubicBezTo>
                    <a:pt x="4816396" y="1501200"/>
                    <a:pt x="4810610" y="1503596"/>
                    <a:pt x="4804576" y="1503596"/>
                  </a:cubicBezTo>
                  <a:lnTo>
                    <a:pt x="22750" y="1503596"/>
                  </a:lnTo>
                  <a:cubicBezTo>
                    <a:pt x="10186" y="1503596"/>
                    <a:pt x="0" y="1493411"/>
                    <a:pt x="0" y="1480846"/>
                  </a:cubicBezTo>
                  <a:lnTo>
                    <a:pt x="0" y="22750"/>
                  </a:lnTo>
                  <a:cubicBezTo>
                    <a:pt x="0" y="10186"/>
                    <a:pt x="10186" y="0"/>
                    <a:pt x="22750" y="0"/>
                  </a:cubicBezTo>
                  <a:close/>
                </a:path>
              </a:pathLst>
            </a:custGeom>
            <a:solidFill>
              <a:srgbClr val="06224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27326" cy="1541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058571" y="5925306"/>
            <a:ext cx="2144958" cy="214495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C2F4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8569997" y="6300873"/>
            <a:ext cx="1148005" cy="1393825"/>
          </a:xfrm>
          <a:custGeom>
            <a:avLst/>
            <a:gdLst/>
            <a:ahLst/>
            <a:cxnLst/>
            <a:rect r="r" b="b" t="t" l="l"/>
            <a:pathLst>
              <a:path h="1393825" w="1148005">
                <a:moveTo>
                  <a:pt x="0" y="0"/>
                </a:moveTo>
                <a:lnTo>
                  <a:pt x="1148006" y="0"/>
                </a:lnTo>
                <a:lnTo>
                  <a:pt x="1148006" y="1393825"/>
                </a:lnTo>
                <a:lnTo>
                  <a:pt x="0" y="13938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746578" y="0"/>
            <a:ext cx="6359002" cy="9792750"/>
          </a:xfrm>
          <a:custGeom>
            <a:avLst/>
            <a:gdLst/>
            <a:ahLst/>
            <a:cxnLst/>
            <a:rect r="r" b="b" t="t" l="l"/>
            <a:pathLst>
              <a:path h="9792750" w="6359002">
                <a:moveTo>
                  <a:pt x="0" y="0"/>
                </a:moveTo>
                <a:lnTo>
                  <a:pt x="6359002" y="0"/>
                </a:lnTo>
                <a:lnTo>
                  <a:pt x="6359002" y="9792750"/>
                </a:lnTo>
                <a:lnTo>
                  <a:pt x="0" y="97927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00" t="0" r="-130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24718" y="891410"/>
            <a:ext cx="8115300" cy="2160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70"/>
              </a:lnSpc>
            </a:pPr>
            <a:r>
              <a:rPr lang="en-US" sz="77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RESUME PROCESSING AND SKILL EXTRACTION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1175" y="5438250"/>
            <a:ext cx="6083037" cy="3493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0"/>
              </a:lnSpc>
            </a:pPr>
            <a:r>
              <a:rPr lang="en-US" b="true" sz="2543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the AI Extracts from Resumes</a:t>
            </a:r>
          </a:p>
          <a:p>
            <a:pPr algn="l">
              <a:lnSpc>
                <a:spcPts val="3560"/>
              </a:lnSpc>
            </a:pPr>
          </a:p>
          <a:p>
            <a:pPr algn="l" marL="643925" indent="-321962" lvl="1">
              <a:lnSpc>
                <a:spcPts val="4175"/>
              </a:lnSpc>
              <a:buFont typeface="Arial"/>
              <a:buChar char="•"/>
            </a:pPr>
            <a:r>
              <a:rPr lang="en-US" sz="29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Skills (Technical &amp; Soft Skills)</a:t>
            </a:r>
          </a:p>
          <a:p>
            <a:pPr algn="l" marL="643925" indent="-321962" lvl="1">
              <a:lnSpc>
                <a:spcPts val="4175"/>
              </a:lnSpc>
              <a:buFont typeface="Arial"/>
              <a:buChar char="•"/>
            </a:pPr>
            <a:r>
              <a:rPr lang="en-US" sz="29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Education details</a:t>
            </a:r>
          </a:p>
          <a:p>
            <a:pPr algn="l" marL="643925" indent="-321962" lvl="1">
              <a:lnSpc>
                <a:spcPts val="4175"/>
              </a:lnSpc>
              <a:buFont typeface="Arial"/>
              <a:buChar char="•"/>
            </a:pPr>
            <a:r>
              <a:rPr lang="en-US" sz="29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Experience years &amp; job roles</a:t>
            </a:r>
          </a:p>
          <a:p>
            <a:pPr algn="l" marL="643925" indent="-321962" lvl="1">
              <a:lnSpc>
                <a:spcPts val="4175"/>
              </a:lnSpc>
              <a:buFont typeface="Arial"/>
              <a:buChar char="•"/>
            </a:pPr>
            <a:r>
              <a:rPr lang="en-US" sz="29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Certifications &amp; projects</a:t>
            </a:r>
          </a:p>
          <a:p>
            <a:pPr algn="l" marL="643925" indent="-321962" lvl="1">
              <a:lnSpc>
                <a:spcPts val="4175"/>
              </a:lnSpc>
              <a:buFont typeface="Arial"/>
              <a:buChar char="•"/>
            </a:pPr>
            <a:r>
              <a:rPr lang="en-US" sz="29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Keywords matching job needs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62243">
                <a:alpha val="100000"/>
              </a:srgbClr>
            </a:gs>
            <a:gs pos="100000">
              <a:srgbClr val="01499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14618" y="9121768"/>
            <a:ext cx="1509233" cy="499419"/>
          </a:xfrm>
          <a:custGeom>
            <a:avLst/>
            <a:gdLst/>
            <a:ahLst/>
            <a:cxnLst/>
            <a:rect r="r" b="b" t="t" l="l"/>
            <a:pathLst>
              <a:path h="499419" w="1509233">
                <a:moveTo>
                  <a:pt x="0" y="0"/>
                </a:moveTo>
                <a:lnTo>
                  <a:pt x="1509233" y="0"/>
                </a:lnTo>
                <a:lnTo>
                  <a:pt x="1509233" y="499419"/>
                </a:lnTo>
                <a:lnTo>
                  <a:pt x="0" y="4994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362068" y="2586214"/>
            <a:ext cx="7535282" cy="5188982"/>
          </a:xfrm>
          <a:custGeom>
            <a:avLst/>
            <a:gdLst/>
            <a:ahLst/>
            <a:cxnLst/>
            <a:rect r="r" b="b" t="t" l="l"/>
            <a:pathLst>
              <a:path h="5188982" w="7535282">
                <a:moveTo>
                  <a:pt x="0" y="0"/>
                </a:moveTo>
                <a:lnTo>
                  <a:pt x="7535282" y="0"/>
                </a:lnTo>
                <a:lnTo>
                  <a:pt x="7535282" y="5188982"/>
                </a:lnTo>
                <a:lnTo>
                  <a:pt x="0" y="51889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27" t="0" r="-727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36803" y="443206"/>
            <a:ext cx="9432123" cy="1537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63"/>
              </a:lnSpc>
            </a:pPr>
            <a:r>
              <a:rPr lang="en-US" sz="10785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RESULT&amp; FINDINGS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1614" y="3672377"/>
            <a:ext cx="10565492" cy="3011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0914" indent="-335457" lvl="1">
              <a:lnSpc>
                <a:spcPts val="3418"/>
              </a:lnSpc>
              <a:buFont typeface="Arial"/>
              <a:buChar char="•"/>
            </a:pPr>
            <a:r>
              <a:rPr lang="en-US" sz="310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AUTOMATED EXTRACTION ACCURACY: 80%</a:t>
            </a:r>
          </a:p>
          <a:p>
            <a:pPr algn="l" marL="670914" indent="-335457" lvl="1">
              <a:lnSpc>
                <a:spcPts val="3418"/>
              </a:lnSpc>
              <a:buFont typeface="Arial"/>
              <a:buChar char="•"/>
            </a:pPr>
            <a:r>
              <a:rPr lang="en-US" sz="310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MATCHING ACCURACY IMPROVED BY 40%</a:t>
            </a:r>
          </a:p>
          <a:p>
            <a:pPr algn="l">
              <a:lnSpc>
                <a:spcPts val="3418"/>
              </a:lnSpc>
            </a:pPr>
            <a:r>
              <a:rPr lang="en-US" sz="310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COMPARED TO MANUAL SCREENING</a:t>
            </a:r>
          </a:p>
          <a:p>
            <a:pPr algn="l" marL="670914" indent="-335457" lvl="1">
              <a:lnSpc>
                <a:spcPts val="3418"/>
              </a:lnSpc>
              <a:buFont typeface="Arial"/>
              <a:buChar char="•"/>
            </a:pPr>
            <a:r>
              <a:rPr lang="en-US" sz="310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TIME TAKEN FOR SCREENING REDUCED FROM HOURS TO SECONDS</a:t>
            </a:r>
          </a:p>
          <a:p>
            <a:pPr algn="l" marL="670914" indent="-335457" lvl="1">
              <a:lnSpc>
                <a:spcPts val="3418"/>
              </a:lnSpc>
              <a:buFont typeface="Arial"/>
              <a:buChar char="•"/>
            </a:pPr>
            <a:r>
              <a:rPr lang="en-US" sz="310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FIT SCORE RANKING HELPS HR SHORTLIST THE BEST CANDIDATES FASTER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62243">
                <a:alpha val="100000"/>
              </a:srgbClr>
            </a:gs>
            <a:gs pos="100000">
              <a:srgbClr val="01499B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0433767" y="8822207"/>
            <a:ext cx="9279923" cy="2109073"/>
          </a:xfrm>
          <a:custGeom>
            <a:avLst/>
            <a:gdLst/>
            <a:ahLst/>
            <a:cxnLst/>
            <a:rect r="r" b="b" t="t" l="l"/>
            <a:pathLst>
              <a:path h="2109073" w="9279923">
                <a:moveTo>
                  <a:pt x="9279923" y="2109073"/>
                </a:moveTo>
                <a:lnTo>
                  <a:pt x="0" y="2109073"/>
                </a:lnTo>
                <a:lnTo>
                  <a:pt x="0" y="0"/>
                </a:lnTo>
                <a:lnTo>
                  <a:pt x="9279923" y="0"/>
                </a:lnTo>
                <a:lnTo>
                  <a:pt x="9279923" y="210907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1425690" y="8822207"/>
            <a:ext cx="9279923" cy="2109073"/>
          </a:xfrm>
          <a:custGeom>
            <a:avLst/>
            <a:gdLst/>
            <a:ahLst/>
            <a:cxnLst/>
            <a:rect r="r" b="b" t="t" l="l"/>
            <a:pathLst>
              <a:path h="2109073" w="9279923">
                <a:moveTo>
                  <a:pt x="0" y="2109073"/>
                </a:moveTo>
                <a:lnTo>
                  <a:pt x="9279923" y="2109073"/>
                </a:lnTo>
                <a:lnTo>
                  <a:pt x="9279923" y="0"/>
                </a:lnTo>
                <a:lnTo>
                  <a:pt x="0" y="0"/>
                </a:lnTo>
                <a:lnTo>
                  <a:pt x="0" y="210907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616931" y="3041589"/>
            <a:ext cx="9154498" cy="5133942"/>
          </a:xfrm>
          <a:custGeom>
            <a:avLst/>
            <a:gdLst/>
            <a:ahLst/>
            <a:cxnLst/>
            <a:rect r="r" b="b" t="t" l="l"/>
            <a:pathLst>
              <a:path h="5133942" w="9154498">
                <a:moveTo>
                  <a:pt x="0" y="0"/>
                </a:moveTo>
                <a:lnTo>
                  <a:pt x="9154498" y="0"/>
                </a:lnTo>
                <a:lnTo>
                  <a:pt x="9154498" y="5133941"/>
                </a:lnTo>
                <a:lnTo>
                  <a:pt x="0" y="51339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318354" y="877964"/>
            <a:ext cx="9651291" cy="151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675"/>
              </a:lnSpc>
            </a:pPr>
            <a:r>
              <a:rPr lang="en-US" sz="1061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1127" y="3271305"/>
            <a:ext cx="8215804" cy="4903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8"/>
              </a:lnSpc>
            </a:pPr>
            <a:r>
              <a:rPr lang="en-US" sz="2523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Benefits of the AI HR Assistant</a:t>
            </a:r>
          </a:p>
          <a:p>
            <a:pPr algn="just" marL="544918" indent="-272459" lvl="1">
              <a:lnSpc>
                <a:spcPts val="3028"/>
              </a:lnSpc>
              <a:buFont typeface="Arial"/>
              <a:buChar char="•"/>
            </a:pPr>
            <a:r>
              <a:rPr lang="en-US" sz="252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Speeds up hiring by 70%</a:t>
            </a:r>
          </a:p>
          <a:p>
            <a:pPr algn="just" marL="544918" indent="-272459" lvl="1">
              <a:lnSpc>
                <a:spcPts val="3028"/>
              </a:lnSpc>
              <a:buFont typeface="Arial"/>
              <a:buChar char="•"/>
            </a:pPr>
            <a:r>
              <a:rPr lang="en-US" sz="252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Reduces manual load for HR</a:t>
            </a:r>
          </a:p>
          <a:p>
            <a:pPr algn="just" marL="544918" indent="-272459" lvl="1">
              <a:lnSpc>
                <a:spcPts val="3028"/>
              </a:lnSpc>
              <a:buFont typeface="Arial"/>
              <a:buChar char="•"/>
            </a:pPr>
            <a:r>
              <a:rPr lang="en-US" sz="252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Improves accuracy &amp; fairness</a:t>
            </a:r>
          </a:p>
          <a:p>
            <a:pPr algn="just" marL="544918" indent="-272459" lvl="1">
              <a:lnSpc>
                <a:spcPts val="3028"/>
              </a:lnSpc>
              <a:buFont typeface="Arial"/>
              <a:buChar char="•"/>
            </a:pPr>
            <a:r>
              <a:rPr lang="en-US" sz="252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Provides data-driven, unbiased hiring decisions</a:t>
            </a:r>
          </a:p>
          <a:p>
            <a:pPr algn="just">
              <a:lnSpc>
                <a:spcPts val="3028"/>
              </a:lnSpc>
            </a:pPr>
          </a:p>
          <a:p>
            <a:pPr algn="just">
              <a:lnSpc>
                <a:spcPts val="3028"/>
              </a:lnSpc>
            </a:pPr>
            <a:r>
              <a:rPr lang="en-US" sz="2523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Future Enhancements</a:t>
            </a:r>
          </a:p>
          <a:p>
            <a:pPr algn="just" marL="544918" indent="-272459" lvl="1">
              <a:lnSpc>
                <a:spcPts val="3028"/>
              </a:lnSpc>
              <a:buFont typeface="Arial"/>
              <a:buChar char="•"/>
            </a:pPr>
            <a:r>
              <a:rPr lang="en-US" sz="252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Integrate chatbot for candidate interaction</a:t>
            </a:r>
          </a:p>
          <a:p>
            <a:pPr algn="just" marL="544918" indent="-272459" lvl="1">
              <a:lnSpc>
                <a:spcPts val="3028"/>
              </a:lnSpc>
              <a:buFont typeface="Arial"/>
              <a:buChar char="•"/>
            </a:pPr>
            <a:r>
              <a:rPr lang="en-US" sz="252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Add multi-language resume support</a:t>
            </a:r>
          </a:p>
          <a:p>
            <a:pPr algn="just" marL="544918" indent="-272459" lvl="1">
              <a:lnSpc>
                <a:spcPts val="3028"/>
              </a:lnSpc>
              <a:buFont typeface="Arial"/>
              <a:buChar char="•"/>
            </a:pPr>
            <a:r>
              <a:rPr lang="en-US" sz="252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Deploy on cloud (AWS/GCP)</a:t>
            </a:r>
          </a:p>
          <a:p>
            <a:pPr algn="just" marL="544918" indent="-272459" lvl="1">
              <a:lnSpc>
                <a:spcPts val="3028"/>
              </a:lnSpc>
              <a:buFont typeface="Arial"/>
              <a:buChar char="•"/>
            </a:pPr>
            <a:r>
              <a:rPr lang="en-US" sz="252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Add ML-based predictive hiring success score</a:t>
            </a:r>
          </a:p>
          <a:p>
            <a:pPr algn="just">
              <a:lnSpc>
                <a:spcPts val="3028"/>
              </a:lnSpc>
            </a:pPr>
          </a:p>
          <a:p>
            <a:pPr algn="just">
              <a:lnSpc>
                <a:spcPts val="3028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DAG6Gpp6EXU</dc:identifier>
  <dcterms:modified xsi:type="dcterms:W3CDTF">2011-08-01T06:04:30Z</dcterms:modified>
  <cp:revision>1</cp:revision>
  <dc:title>Blue and White Minimalist AI Technology Innovation Presentation</dc:title>
</cp:coreProperties>
</file>

<file path=docProps/thumbnail.jpeg>
</file>